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7560000" cx="10692000"/>
  <p:notesSz cx="7560000" cy="10692000"/>
  <p:embeddedFontLst>
    <p:embeddedFont>
      <p:font typeface="Roboto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755">
          <p15:clr>
            <a:srgbClr val="A4A3A4"/>
          </p15:clr>
        </p15:guide>
        <p15:guide id="3" pos="2981">
          <p15:clr>
            <a:srgbClr val="9AA0A6"/>
          </p15:clr>
        </p15:guide>
        <p15:guide id="4" orient="horz" pos="3271">
          <p15:clr>
            <a:srgbClr val="9AA0A6"/>
          </p15:clr>
        </p15:guide>
        <p15:guide id="5" orient="horz" pos="4314">
          <p15:clr>
            <a:srgbClr val="9AA0A6"/>
          </p15:clr>
        </p15:guide>
        <p15:guide id="6" orient="horz" pos="154">
          <p15:clr>
            <a:srgbClr val="9AA0A6"/>
          </p15:clr>
        </p15:guide>
        <p15:guide id="7" orient="horz" pos="1156">
          <p15:clr>
            <a:srgbClr val="9AA0A6"/>
          </p15:clr>
        </p15:guide>
        <p15:guide id="8" orient="horz" pos="164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755"/>
        <p:guide pos="2981"/>
        <p:guide pos="3271" orient="horz"/>
        <p:guide pos="4314" orient="horz"/>
        <p:guide pos="154" orient="horz"/>
        <p:guide pos="1156" orient="horz"/>
        <p:guide pos="164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433c0f06d0_0_95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433c0f06d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433c0f06d0_0_117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433c0f06d0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433c0f06d0_0_142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433c0f06d0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433c0f06d0_0_156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433c0f06d0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433c0f06d0_0_167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433c0f06d0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433c0f06d0_0_0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433c0f06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a0a005ff4e_0_4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a0a005ff4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a0a005ff4e_0_8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a0a005ff4e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a59f67dc9f_0_19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a59f67dc9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a59f67dc9f_0_25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a59f67dc9f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433c0f06d0_0_41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433c0f06d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a59f67dc9f_0_31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a59f67dc9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a59f67dc9f_0_37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1a59f67dc9f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4a9adbc19d_0_0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4a9adbc19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433c0f06d0_0_9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433c0f06d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433c0f06d0_0_24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433c0f06d0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433c0f06d0_0_50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433c0f06d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433c0f06d0_0_105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433c0f06d0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433c0f06d0_0_63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433c0f06d0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433c0f06d0_0_75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433c0f06d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433c0f06d0_0_81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433c0f06d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 algn="ctr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4CCCC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1pPr>
            <a:lvl2pPr indent="-3429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indent="-3429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3pPr>
            <a:lvl4pPr indent="-3429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arasaac.org/" TargetMode="External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9.png"/><Relationship Id="rId5" Type="http://schemas.openxmlformats.org/officeDocument/2006/relationships/hyperlink" Target="http://www.arasaac.org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ordwall.net/resource/56431411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16.png"/><Relationship Id="rId6" Type="http://schemas.openxmlformats.org/officeDocument/2006/relationships/hyperlink" Target="http://www.arasaac.org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37.png"/><Relationship Id="rId5" Type="http://schemas.openxmlformats.org/officeDocument/2006/relationships/hyperlink" Target="http://www.arasaac.org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Relationship Id="rId6" Type="http://schemas.openxmlformats.org/officeDocument/2006/relationships/hyperlink" Target="http://www.arasaac.org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ordwall.net/resource/56431944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27.png"/><Relationship Id="rId6" Type="http://schemas.openxmlformats.org/officeDocument/2006/relationships/hyperlink" Target="http://www.arasaac.org/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39.png"/><Relationship Id="rId5" Type="http://schemas.openxmlformats.org/officeDocument/2006/relationships/image" Target="../media/image9.png"/><Relationship Id="rId6" Type="http://schemas.openxmlformats.org/officeDocument/2006/relationships/hyperlink" Target="http://www.arasaac.org/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9.png"/><Relationship Id="rId5" Type="http://schemas.openxmlformats.org/officeDocument/2006/relationships/image" Target="../media/image24.png"/><Relationship Id="rId6" Type="http://schemas.openxmlformats.org/officeDocument/2006/relationships/hyperlink" Target="http://www.arasaac.org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9.png"/><Relationship Id="rId5" Type="http://schemas.openxmlformats.org/officeDocument/2006/relationships/image" Target="../media/image30.png"/><Relationship Id="rId6" Type="http://schemas.openxmlformats.org/officeDocument/2006/relationships/hyperlink" Target="http://www.arasaac.org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Relationship Id="rId4" Type="http://schemas.openxmlformats.org/officeDocument/2006/relationships/image" Target="../media/image28.png"/><Relationship Id="rId5" Type="http://schemas.openxmlformats.org/officeDocument/2006/relationships/image" Target="../media/image33.png"/><Relationship Id="rId6" Type="http://schemas.openxmlformats.org/officeDocument/2006/relationships/hyperlink" Target="http://www.arasaac.org/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Relationship Id="rId4" Type="http://schemas.openxmlformats.org/officeDocument/2006/relationships/image" Target="../media/image26.png"/><Relationship Id="rId5" Type="http://schemas.openxmlformats.org/officeDocument/2006/relationships/image" Target="../media/image35.png"/><Relationship Id="rId6" Type="http://schemas.openxmlformats.org/officeDocument/2006/relationships/hyperlink" Target="http://www.arasaac.org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hyperlink" Target="http://www.arasaac.org/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Relationship Id="rId4" Type="http://schemas.openxmlformats.org/officeDocument/2006/relationships/image" Target="../media/image31.png"/><Relationship Id="rId5" Type="http://schemas.openxmlformats.org/officeDocument/2006/relationships/image" Target="../media/image40.png"/><Relationship Id="rId6" Type="http://schemas.openxmlformats.org/officeDocument/2006/relationships/image" Target="../media/image36.png"/><Relationship Id="rId7" Type="http://schemas.openxmlformats.org/officeDocument/2006/relationships/hyperlink" Target="http://www.arasaac.org/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Relationship Id="rId4" Type="http://schemas.openxmlformats.org/officeDocument/2006/relationships/image" Target="../media/image38.png"/><Relationship Id="rId5" Type="http://schemas.openxmlformats.org/officeDocument/2006/relationships/image" Target="../media/image41.png"/><Relationship Id="rId6" Type="http://schemas.openxmlformats.org/officeDocument/2006/relationships/hyperlink" Target="http://www.arasaac.org/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png"/><Relationship Id="rId4" Type="http://schemas.openxmlformats.org/officeDocument/2006/relationships/hyperlink" Target="https://wordwall.net/resource/12669060" TargetMode="External"/><Relationship Id="rId5" Type="http://schemas.openxmlformats.org/officeDocument/2006/relationships/image" Target="../media/image4.png"/><Relationship Id="rId6" Type="http://schemas.openxmlformats.org/officeDocument/2006/relationships/hyperlink" Target="http://www.arasaac.org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7" Type="http://schemas.openxmlformats.org/officeDocument/2006/relationships/hyperlink" Target="http://www.arasaac.or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hyperlink" Target="http://www.arasaac.org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hyperlink" Target="http://www.arasaac.org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ordwall.net/resource/56431022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4.png"/><Relationship Id="rId6" Type="http://schemas.openxmlformats.org/officeDocument/2006/relationships/hyperlink" Target="http://www.arasaac.org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hyperlink" Target="http://www.arasaac.org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hyperlink" Target="http://www.arasaac.org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Relationship Id="rId4" Type="http://schemas.openxmlformats.org/officeDocument/2006/relationships/image" Target="../media/image17.png"/><Relationship Id="rId5" Type="http://schemas.openxmlformats.org/officeDocument/2006/relationships/hyperlink" Target="http://www.arasaac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925" y="2956088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" name="Google Shape;57;p13"/>
          <p:cNvSpPr txBox="1"/>
          <p:nvPr/>
        </p:nvSpPr>
        <p:spPr>
          <a:xfrm>
            <a:off x="850050" y="1342950"/>
            <a:ext cx="89919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>
                <a:solidFill>
                  <a:srgbClr val="333333"/>
                </a:solidFill>
                <a:highlight>
                  <a:srgbClr val="FFFFFF"/>
                </a:highlight>
              </a:rPr>
              <a:t>HANNO LA FUNZIONE DI INDICARE PERSONE, COSE E ANIMALI BEN PRECISI E DEFINITI </a:t>
            </a:r>
            <a:endParaRPr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INDETERMINATIVI</a:t>
            </a:r>
            <a:endParaRPr sz="2900"/>
          </a:p>
        </p:txBody>
      </p:sp>
      <p:sp>
        <p:nvSpPr>
          <p:cNvPr id="142" name="Google Shape;142;p22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143" name="Google Shape;14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8650" y="2170275"/>
            <a:ext cx="3314700" cy="160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88650" y="4104225"/>
            <a:ext cx="3314700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2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INDETERMINATIVI</a:t>
            </a:r>
            <a:endParaRPr sz="2900"/>
          </a:p>
        </p:txBody>
      </p:sp>
      <p:sp>
        <p:nvSpPr>
          <p:cNvPr id="151" name="Google Shape;151;p23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 u="sng">
                <a:solidFill>
                  <a:schemeClr val="hlink"/>
                </a:solidFill>
                <a:hlinkClick r:id="rId3"/>
              </a:rPr>
              <a:t>ECCO UN GIOCO!</a:t>
            </a:r>
            <a:endParaRPr sz="1600"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5575" y="2965613"/>
            <a:ext cx="1743075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1588" y="2021125"/>
            <a:ext cx="3448800" cy="351777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3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PARTITIVI</a:t>
            </a:r>
            <a:endParaRPr sz="2900"/>
          </a:p>
        </p:txBody>
      </p:sp>
      <p:sp>
        <p:nvSpPr>
          <p:cNvPr id="160" name="Google Shape;160;p24"/>
          <p:cNvSpPr txBox="1"/>
          <p:nvPr/>
        </p:nvSpPr>
        <p:spPr>
          <a:xfrm>
            <a:off x="782725" y="1135900"/>
            <a:ext cx="8734200" cy="677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>
                <a:solidFill>
                  <a:srgbClr val="333333"/>
                </a:solidFill>
                <a:highlight>
                  <a:srgbClr val="FFFFFF"/>
                </a:highlight>
              </a:rPr>
              <a:t> Viene utilizzato alla forma singolare quando si deve indicare una parte di un insieme o una certa quantità e con il significato di alcuni/e nella forma plurale.</a:t>
            </a:r>
            <a:endParaRPr sz="1600"/>
          </a:p>
        </p:txBody>
      </p:sp>
      <p:pic>
        <p:nvPicPr>
          <p:cNvPr id="161" name="Google Shape;16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5575" y="2610000"/>
            <a:ext cx="6800850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5288" y="4378138"/>
            <a:ext cx="4029075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4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PARTITIVI</a:t>
            </a:r>
            <a:endParaRPr sz="2900"/>
          </a:p>
        </p:txBody>
      </p:sp>
      <p:sp>
        <p:nvSpPr>
          <p:cNvPr id="169" name="Google Shape;169;p25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170" name="Google Shape;17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7988" y="1739225"/>
            <a:ext cx="629602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3825" y="3550175"/>
            <a:ext cx="4371975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02813" y="5365675"/>
            <a:ext cx="5486400" cy="166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5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PARTITIVI</a:t>
            </a:r>
            <a:endParaRPr sz="2900"/>
          </a:p>
        </p:txBody>
      </p:sp>
      <p:sp>
        <p:nvSpPr>
          <p:cNvPr id="179" name="Google Shape;179;p26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 u="sng">
                <a:solidFill>
                  <a:schemeClr val="hlink"/>
                </a:solidFill>
                <a:hlinkClick r:id="rId3"/>
              </a:rPr>
              <a:t>ECCO UN GIOCO!</a:t>
            </a:r>
            <a:endParaRPr sz="1600"/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5575" y="2965613"/>
            <a:ext cx="1743075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1600" y="2050163"/>
            <a:ext cx="3448801" cy="345969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6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7"/>
          <p:cNvSpPr txBox="1"/>
          <p:nvPr/>
        </p:nvSpPr>
        <p:spPr>
          <a:xfrm>
            <a:off x="456300" y="1017250"/>
            <a:ext cx="97794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600">
                <a:solidFill>
                  <a:srgbClr val="202124"/>
                </a:solidFill>
                <a:highlight>
                  <a:srgbClr val="FFFFFF"/>
                </a:highlight>
              </a:rPr>
              <a:t>Le preposizioni articolate</a:t>
            </a: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 si formano unendo una </a:t>
            </a:r>
            <a:r>
              <a:rPr b="1" lang="it" sz="1600">
                <a:solidFill>
                  <a:schemeClr val="accent1"/>
                </a:solidFill>
                <a:highlight>
                  <a:srgbClr val="FFFFFF"/>
                </a:highlight>
              </a:rPr>
              <a:t>preposizione</a:t>
            </a:r>
            <a:r>
              <a:rPr lang="it" sz="1600">
                <a:solidFill>
                  <a:schemeClr val="accent1"/>
                </a:solidFill>
                <a:highlight>
                  <a:srgbClr val="FFFFFF"/>
                </a:highlight>
              </a:rPr>
              <a:t> semplice </a:t>
            </a: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con un </a:t>
            </a:r>
            <a:r>
              <a:rPr lang="it" sz="1600">
                <a:solidFill>
                  <a:srgbClr val="8BC34A"/>
                </a:solidFill>
                <a:highlight>
                  <a:srgbClr val="FFFFFF"/>
                </a:highlight>
              </a:rPr>
              <a:t>articolo determinativo</a:t>
            </a:r>
            <a:endParaRPr sz="1800">
              <a:solidFill>
                <a:srgbClr val="8BC34A"/>
              </a:solidFill>
            </a:endParaRPr>
          </a:p>
        </p:txBody>
      </p:sp>
      <p:sp>
        <p:nvSpPr>
          <p:cNvPr id="188" name="Google Shape;188;p27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LE PREPOSIZIONI ARTICOLATE</a:t>
            </a:r>
            <a:endParaRPr sz="2900"/>
          </a:p>
        </p:txBody>
      </p:sp>
      <p:pic>
        <p:nvPicPr>
          <p:cNvPr id="189" name="Google Shape;18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5050" y="1587075"/>
            <a:ext cx="6419850" cy="1590675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0" name="Google Shape;190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2275" y="3300350"/>
            <a:ext cx="5105400" cy="1581150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1" name="Google Shape;191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52625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2" name="Google Shape;192;p27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1625" y="244875"/>
            <a:ext cx="1228725" cy="1590675"/>
          </a:xfrm>
          <a:prstGeom prst="rect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8" name="Google Shape;19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925" y="20258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99" name="Google Shape;199;p28"/>
          <p:cNvCxnSpPr>
            <a:stCxn id="198" idx="2"/>
          </p:cNvCxnSpPr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00" name="Google Shape;200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5192525"/>
            <a:ext cx="10387201" cy="1656621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8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7350" y="244875"/>
            <a:ext cx="1257300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925" y="20258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08" name="Google Shape;208;p29"/>
          <p:cNvCxnSpPr/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09" name="Google Shape;209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5192525"/>
            <a:ext cx="10372725" cy="15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9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25" y="20258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16" name="Google Shape;216;p30"/>
          <p:cNvCxnSpPr/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17" name="Google Shape;21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5192525"/>
            <a:ext cx="10387200" cy="1565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6875" y="244875"/>
            <a:ext cx="123825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25" y="20258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25" name="Google Shape;225;p31"/>
          <p:cNvCxnSpPr/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26" name="Google Shape;22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0475" y="244875"/>
            <a:ext cx="1228725" cy="158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5192525"/>
            <a:ext cx="10363200" cy="15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1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1819625" y="1136300"/>
            <a:ext cx="72558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POSSONO </a:t>
            </a: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PRESENTARSI IN QUESTE FORME</a:t>
            </a:r>
            <a:endParaRPr sz="160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80679" r="0" t="0"/>
          <a:stretch/>
        </p:blipFill>
        <p:spPr>
          <a:xfrm>
            <a:off x="7121797" y="4784313"/>
            <a:ext cx="1608775" cy="19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50937" r="21457" t="0"/>
          <a:stretch/>
        </p:blipFill>
        <p:spPr>
          <a:xfrm>
            <a:off x="1616503" y="4784313"/>
            <a:ext cx="2298650" cy="19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0" l="22725" r="49668" t="0"/>
          <a:stretch/>
        </p:blipFill>
        <p:spPr>
          <a:xfrm>
            <a:off x="6776852" y="1845288"/>
            <a:ext cx="2298650" cy="19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 b="0" l="0" r="77273" t="0"/>
          <a:stretch/>
        </p:blipFill>
        <p:spPr>
          <a:xfrm>
            <a:off x="1819616" y="1845288"/>
            <a:ext cx="1892399" cy="198915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cxnSp>
        <p:nvCxnSpPr>
          <p:cNvPr id="68" name="Google Shape;68;p14"/>
          <p:cNvCxnSpPr/>
          <p:nvPr/>
        </p:nvCxnSpPr>
        <p:spPr>
          <a:xfrm>
            <a:off x="85125" y="4281875"/>
            <a:ext cx="10599300" cy="25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69" name="Google Shape;69;p14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3" name="Google Shape;233;p32"/>
          <p:cNvCxnSpPr/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34" name="Google Shape;23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7350" y="244875"/>
            <a:ext cx="1257300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1475" y="2189325"/>
            <a:ext cx="1285875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2350" y="2194088"/>
            <a:ext cx="1285875" cy="15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2"/>
          <p:cNvSpPr/>
          <p:nvPr/>
        </p:nvSpPr>
        <p:spPr>
          <a:xfrm>
            <a:off x="3421650" y="2173200"/>
            <a:ext cx="3861000" cy="1606800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8" name="Google Shape;23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83263" y="5192525"/>
            <a:ext cx="2543175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2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25" y="2025800"/>
            <a:ext cx="10344150" cy="1647825"/>
          </a:xfrm>
          <a:prstGeom prst="rect">
            <a:avLst/>
          </a:prstGeom>
          <a:noFill/>
          <a:ln cap="flat" cmpd="sng" w="28575">
            <a:solidFill>
              <a:srgbClr val="8BC34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45" name="Google Shape;245;p33"/>
          <p:cNvCxnSpPr/>
          <p:nvPr/>
        </p:nvCxnSpPr>
        <p:spPr>
          <a:xfrm>
            <a:off x="5346000" y="3673625"/>
            <a:ext cx="17700" cy="13665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46" name="Google Shape;24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5192525"/>
            <a:ext cx="1034415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1538" y="244875"/>
            <a:ext cx="1285875" cy="15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3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8323" y="1942323"/>
            <a:ext cx="3675350" cy="367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5575" y="2965613"/>
            <a:ext cx="1743075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4"/>
          <p:cNvSpPr txBox="1"/>
          <p:nvPr/>
        </p:nvSpPr>
        <p:spPr>
          <a:xfrm>
            <a:off x="456300" y="1017250"/>
            <a:ext cx="97794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600">
                <a:solidFill>
                  <a:srgbClr val="202124"/>
                </a:solidFill>
                <a:highlight>
                  <a:srgbClr val="FFFFFF"/>
                </a:highlight>
              </a:rPr>
              <a:t>Le preposizioni articolate</a:t>
            </a: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 si formano unendo una </a:t>
            </a:r>
            <a:r>
              <a:rPr b="1" lang="it" sz="1600">
                <a:solidFill>
                  <a:schemeClr val="accent1"/>
                </a:solidFill>
                <a:highlight>
                  <a:srgbClr val="FFFFFF"/>
                </a:highlight>
              </a:rPr>
              <a:t>preposizione</a:t>
            </a:r>
            <a:r>
              <a:rPr lang="it" sz="1600">
                <a:solidFill>
                  <a:schemeClr val="accent1"/>
                </a:solidFill>
                <a:highlight>
                  <a:srgbClr val="FFFFFF"/>
                </a:highlight>
              </a:rPr>
              <a:t> semplice </a:t>
            </a:r>
            <a:r>
              <a:rPr lang="it" sz="1600">
                <a:solidFill>
                  <a:srgbClr val="202124"/>
                </a:solidFill>
                <a:highlight>
                  <a:srgbClr val="FFFFFF"/>
                </a:highlight>
              </a:rPr>
              <a:t>con un </a:t>
            </a:r>
            <a:r>
              <a:rPr lang="it" sz="1600">
                <a:solidFill>
                  <a:srgbClr val="8BC34A"/>
                </a:solidFill>
                <a:highlight>
                  <a:srgbClr val="FFFFFF"/>
                </a:highlight>
              </a:rPr>
              <a:t>articolo determinativo</a:t>
            </a:r>
            <a:endParaRPr sz="1800">
              <a:solidFill>
                <a:srgbClr val="8BC34A"/>
              </a:solidFill>
            </a:endParaRPr>
          </a:p>
        </p:txBody>
      </p:sp>
      <p:sp>
        <p:nvSpPr>
          <p:cNvPr id="256" name="Google Shape;256;p34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LE PREPOSIZIONI ARTICOLATE</a:t>
            </a:r>
            <a:endParaRPr sz="2900"/>
          </a:p>
        </p:txBody>
      </p:sp>
      <p:sp>
        <p:nvSpPr>
          <p:cNvPr id="257" name="Google Shape;257;p34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sp>
        <p:nvSpPr>
          <p:cNvPr id="75" name="Google Shape;75;p15"/>
          <p:cNvSpPr txBox="1"/>
          <p:nvPr/>
        </p:nvSpPr>
        <p:spPr>
          <a:xfrm>
            <a:off x="782725" y="1059700"/>
            <a:ext cx="8734200" cy="4311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76" name="Google Shape;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725" y="2317638"/>
            <a:ext cx="340042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1300" y="4782775"/>
            <a:ext cx="3343275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73650" y="2326063"/>
            <a:ext cx="3343275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73650" y="4713925"/>
            <a:ext cx="3343275" cy="1609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" name="Google Shape;80;p15"/>
          <p:cNvCxnSpPr/>
          <p:nvPr/>
        </p:nvCxnSpPr>
        <p:spPr>
          <a:xfrm>
            <a:off x="59600" y="4384450"/>
            <a:ext cx="10624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1" name="Google Shape;81;p15"/>
          <p:cNvSpPr txBox="1"/>
          <p:nvPr/>
        </p:nvSpPr>
        <p:spPr>
          <a:xfrm>
            <a:off x="3264025" y="1742575"/>
            <a:ext cx="3771600" cy="431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MASCHILE SINGOLARE</a:t>
            </a:r>
            <a:endParaRPr sz="1600"/>
          </a:p>
        </p:txBody>
      </p:sp>
      <p:sp>
        <p:nvSpPr>
          <p:cNvPr id="82" name="Google Shape;82;p15"/>
          <p:cNvSpPr txBox="1"/>
          <p:nvPr/>
        </p:nvSpPr>
        <p:spPr>
          <a:xfrm>
            <a:off x="3264025" y="6541625"/>
            <a:ext cx="3771600" cy="431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MASCHILE PLURALE</a:t>
            </a:r>
            <a:endParaRPr sz="1600"/>
          </a:p>
        </p:txBody>
      </p:sp>
      <p:sp>
        <p:nvSpPr>
          <p:cNvPr id="83" name="Google Shape;83;p15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sp>
        <p:nvSpPr>
          <p:cNvPr id="89" name="Google Shape;89;p16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9125" y="2056038"/>
            <a:ext cx="3333750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79125" y="4518350"/>
            <a:ext cx="3333750" cy="1600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6"/>
          <p:cNvCxnSpPr>
            <a:stCxn id="90" idx="2"/>
            <a:endCxn id="91" idx="0"/>
          </p:cNvCxnSpPr>
          <p:nvPr/>
        </p:nvCxnSpPr>
        <p:spPr>
          <a:xfrm>
            <a:off x="5346000" y="3741963"/>
            <a:ext cx="0" cy="77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" name="Google Shape;93;p16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sp>
        <p:nvSpPr>
          <p:cNvPr id="99" name="Google Shape;99;p17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2000" y="2092813"/>
            <a:ext cx="3095625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4825" y="4373375"/>
            <a:ext cx="3409950" cy="1638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Google Shape;102;p17"/>
          <p:cNvCxnSpPr>
            <a:stCxn id="100" idx="2"/>
            <a:endCxn id="101" idx="0"/>
          </p:cNvCxnSpPr>
          <p:nvPr/>
        </p:nvCxnSpPr>
        <p:spPr>
          <a:xfrm>
            <a:off x="5149813" y="3721588"/>
            <a:ext cx="0" cy="651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" name="Google Shape;103;p17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DETERMINATIVI</a:t>
            </a:r>
            <a:endParaRPr sz="2900"/>
          </a:p>
        </p:txBody>
      </p:sp>
      <p:sp>
        <p:nvSpPr>
          <p:cNvPr id="109" name="Google Shape;109;p18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 u="sng">
                <a:solidFill>
                  <a:schemeClr val="hlink"/>
                </a:solidFill>
                <a:hlinkClick r:id="rId3"/>
              </a:rPr>
              <a:t>ECCO UN GIOCO!</a:t>
            </a:r>
            <a:endParaRPr sz="1600"/>
          </a:p>
        </p:txBody>
      </p:sp>
      <p:pic>
        <p:nvPicPr>
          <p:cNvPr id="110" name="Google Shape;11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0788" y="2043438"/>
            <a:ext cx="3450424" cy="347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5575" y="2965613"/>
            <a:ext cx="1743075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INDETERMINATIVI</a:t>
            </a:r>
            <a:endParaRPr sz="2900"/>
          </a:p>
        </p:txBody>
      </p:sp>
      <p:sp>
        <p:nvSpPr>
          <p:cNvPr id="118" name="Google Shape;118;p19"/>
          <p:cNvSpPr txBox="1"/>
          <p:nvPr/>
        </p:nvSpPr>
        <p:spPr>
          <a:xfrm>
            <a:off x="850050" y="983900"/>
            <a:ext cx="8991900" cy="9720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0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550">
                <a:solidFill>
                  <a:srgbClr val="33475B"/>
                </a:solidFill>
                <a:highlight>
                  <a:srgbClr val="F4F8FB"/>
                </a:highlight>
              </a:rPr>
              <a:t>GLI ARTICOLI INDETERMINATIVI INDICANO PERSONE, COSE O ANIMALI DEI QUALI NON SI DETERMINA O CONOSCE L’IDENTITÀ. VENGONO UTILIZZATI IN PARTICOLARE QUANDO SI VUOLE PARLARE DI QUALCUNO O QUALCOSA IN MODO GENERICO.</a:t>
            </a:r>
            <a:endParaRPr sz="17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9863" y="2970375"/>
            <a:ext cx="6772275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9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/>
        </p:nvSpPr>
        <p:spPr>
          <a:xfrm>
            <a:off x="456300" y="412250"/>
            <a:ext cx="9779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INDETERMINATIVI POSSONO PRESENTARSI IN QUESTE FORME</a:t>
            </a:r>
            <a:endParaRPr sz="2900"/>
          </a:p>
        </p:txBody>
      </p:sp>
      <p:pic>
        <p:nvPicPr>
          <p:cNvPr id="126" name="Google Shape;126;p20"/>
          <p:cNvPicPr preferRelativeResize="0"/>
          <p:nvPr/>
        </p:nvPicPr>
        <p:blipFill rotWithShape="1">
          <a:blip r:embed="rId3">
            <a:alphaModFix/>
          </a:blip>
          <a:srcRect b="0" l="0" r="49433" t="0"/>
          <a:stretch/>
        </p:blipFill>
        <p:spPr>
          <a:xfrm>
            <a:off x="3240744" y="2785425"/>
            <a:ext cx="4210501" cy="198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/>
        </p:nvSpPr>
        <p:spPr>
          <a:xfrm>
            <a:off x="456300" y="383600"/>
            <a:ext cx="977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700">
                <a:solidFill>
                  <a:srgbClr val="202124"/>
                </a:solidFill>
                <a:highlight>
                  <a:srgbClr val="FFFFFF"/>
                </a:highlight>
              </a:rPr>
              <a:t>GLI ARTICOLI INDETERMINATIVI</a:t>
            </a:r>
            <a:endParaRPr sz="2900"/>
          </a:p>
        </p:txBody>
      </p:sp>
      <p:sp>
        <p:nvSpPr>
          <p:cNvPr id="133" name="Google Shape;133;p21"/>
          <p:cNvSpPr txBox="1"/>
          <p:nvPr/>
        </p:nvSpPr>
        <p:spPr>
          <a:xfrm>
            <a:off x="782725" y="1135900"/>
            <a:ext cx="8734200" cy="4311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/>
              <a:t>ALCUNI ESEMPI</a:t>
            </a:r>
            <a:endParaRPr sz="1600"/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60075" y="2357325"/>
            <a:ext cx="337185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69575" y="4217075"/>
            <a:ext cx="375285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/>
        </p:nvSpPr>
        <p:spPr>
          <a:xfrm>
            <a:off x="0" y="7190700"/>
            <a:ext cx="10692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Autore dei pittogrammi: Sergio Palao. Origine: </a:t>
            </a:r>
            <a:r>
              <a:rPr i="1" lang="it" sz="900">
                <a:solidFill>
                  <a:srgbClr val="8BC34A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ARASAAC (http://www.arasaac.org)</a:t>
            </a:r>
            <a:r>
              <a:rPr i="1" lang="it" sz="9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. Licenza: CC (BY-NC-SA). Proprietario: Governo di Aragona (Spagna)creasto da Vincenzo Gramegna</a:t>
            </a:r>
            <a:endParaRPr i="1" sz="9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